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fae2a35d1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fae2a35d1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fae2a35d1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fae2a35d1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fae2a35d1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fae2a35d1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f8e67c01f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f8e67c01f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project goals: from the project report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f8e67c01f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f8e67c01f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f8e67c01f5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f8e67c01f5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f8e67c01f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f8e67c01f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f8e67c01f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f8e67c01f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f8e67c01f5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f8e67c01f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f8e67c01f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f8e67c01f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f8e67c01f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f8e67c01f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6.jpg"/><Relationship Id="rId6" Type="http://schemas.openxmlformats.org/officeDocument/2006/relationships/image" Target="../media/image10.png"/><Relationship Id="rId7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04450" y="567500"/>
            <a:ext cx="4647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Tracking Exchange Between </a:t>
            </a:r>
            <a:r>
              <a:rPr lang="en" sz="4000"/>
              <a:t>Offshore</a:t>
            </a:r>
            <a:r>
              <a:rPr lang="en" sz="4000"/>
              <a:t> GOM Regions via Tagging</a:t>
            </a:r>
            <a:r>
              <a:rPr lang="en"/>
              <a:t> 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98250" y="3454075"/>
            <a:ext cx="4260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340"/>
              <a:t>Everett Rzeszowski</a:t>
            </a:r>
            <a:r>
              <a:rPr baseline="30000" lang="en" sz="1340"/>
              <a:t>1</a:t>
            </a:r>
            <a:r>
              <a:rPr lang="en" sz="1340"/>
              <a:t>, Damian C. Brady</a:t>
            </a:r>
            <a:r>
              <a:rPr baseline="30000" lang="en" sz="1340"/>
              <a:t>1</a:t>
            </a:r>
            <a:r>
              <a:rPr lang="en" sz="1340"/>
              <a:t>, Kathleen Reardon</a:t>
            </a:r>
            <a:r>
              <a:rPr baseline="30000" lang="en" sz="1340"/>
              <a:t>2</a:t>
            </a:r>
            <a:r>
              <a:rPr lang="en" sz="1340"/>
              <a:t>, Joshua Carloni</a:t>
            </a:r>
            <a:r>
              <a:rPr baseline="30000" lang="en" sz="1340"/>
              <a:t>3</a:t>
            </a:r>
            <a:r>
              <a:rPr lang="en" sz="1340"/>
              <a:t>, Heidi Henninger</a:t>
            </a:r>
            <a:r>
              <a:rPr baseline="30000" lang="en" sz="1340"/>
              <a:t>4</a:t>
            </a:r>
            <a:endParaRPr sz="1340"/>
          </a:p>
        </p:txBody>
      </p:sp>
      <p:sp>
        <p:nvSpPr>
          <p:cNvPr id="56" name="Google Shape;56;p13"/>
          <p:cNvSpPr txBox="1"/>
          <p:nvPr/>
        </p:nvSpPr>
        <p:spPr>
          <a:xfrm>
            <a:off x="204450" y="4032525"/>
            <a:ext cx="4647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1. </a:t>
            </a:r>
            <a:r>
              <a:rPr lang="en" sz="1200">
                <a:solidFill>
                  <a:schemeClr val="lt2"/>
                </a:solidFill>
              </a:rPr>
              <a:t>University of Maine Darling Marine Center, </a:t>
            </a:r>
            <a:endParaRPr sz="12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2. ME Dept. of Marine Resources, </a:t>
            </a:r>
            <a:endParaRPr sz="12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3. NH Fish &amp; Game, </a:t>
            </a:r>
            <a:endParaRPr sz="12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4. Atlantic Offshore Lobstermen’s Association</a:t>
            </a:r>
            <a:endParaRPr sz="1200">
              <a:solidFill>
                <a:schemeClr val="lt2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5655" y="0"/>
            <a:ext cx="3858344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8675" y="4032529"/>
            <a:ext cx="361475" cy="4822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ine Department of Marine Resources | U.S. Fish &amp; Wildlife Service"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8200" y="4071575"/>
            <a:ext cx="404125" cy="40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66472" y="4574097"/>
            <a:ext cx="567574" cy="404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H Fish and Game Department: Connecting You to Life Outdoors [tm]" id="61" name="Google Shape;61;p13"/>
          <p:cNvPicPr preferRelativeResize="0"/>
          <p:nvPr/>
        </p:nvPicPr>
        <p:blipFill rotWithShape="1">
          <a:blip r:embed="rId7">
            <a:alphaModFix/>
          </a:blip>
          <a:srcRect b="0" l="0" r="59869" t="0"/>
          <a:stretch/>
        </p:blipFill>
        <p:spPr>
          <a:xfrm>
            <a:off x="4026538" y="4535050"/>
            <a:ext cx="445748" cy="4822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>
            <p:ph idx="1" type="subTitle"/>
          </p:nvPr>
        </p:nvSpPr>
        <p:spPr>
          <a:xfrm>
            <a:off x="204450" y="2724150"/>
            <a:ext cx="4929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National Sea Grant Regional Research and Outreach Summit: Modeling, </a:t>
            </a:r>
            <a:r>
              <a:rPr lang="en" sz="2000">
                <a:solidFill>
                  <a:schemeClr val="accent2"/>
                </a:solidFill>
              </a:rPr>
              <a:t>Monitoring</a:t>
            </a:r>
            <a:r>
              <a:rPr lang="en" sz="2000"/>
              <a:t> and Forecasting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</a:t>
            </a:r>
            <a:r>
              <a:rPr lang="en"/>
              <a:t> Series</a:t>
            </a:r>
            <a:endParaRPr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11700" y="1152475"/>
            <a:ext cx="3141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each study area and protocol an annual cycle in depth is present with peaks in summer and trough in winter.</a:t>
            </a: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3371" y="392050"/>
            <a:ext cx="5378927" cy="435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/>
          <p:nvPr/>
        </p:nvSpPr>
        <p:spPr>
          <a:xfrm>
            <a:off x="3453375" y="4708250"/>
            <a:ext cx="537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Time series of depth for release - recapture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Egg Stage and Depth </a:t>
            </a:r>
            <a:endParaRPr/>
          </a:p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311700" y="1152475"/>
            <a:ext cx="3558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Depth preferences between groups are similar except in Fall.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0500" y="1152475"/>
            <a:ext cx="4961801" cy="306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/>
          <p:nvPr/>
        </p:nvSpPr>
        <p:spPr>
          <a:xfrm>
            <a:off x="3731550" y="4264075"/>
            <a:ext cx="5342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Histogram indicating seasonal depth preference of each group of reproductive females. Median lines are plotted for each maturity x season group. Data is from MRAG releases on GBK.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Fishery-dependent and independent </a:t>
            </a:r>
            <a:r>
              <a:rPr lang="en"/>
              <a:t>growth</a:t>
            </a:r>
            <a:r>
              <a:rPr lang="en"/>
              <a:t> rates</a:t>
            </a:r>
            <a:endParaRPr/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311700" y="1152475"/>
            <a:ext cx="3167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Fishery-dependent (discards) show slower growth than independent (all lobsters).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may be due to differences in energy expenditure between reproductive females and other lobsters.</a:t>
            </a:r>
            <a:endParaRPr/>
          </a:p>
        </p:txBody>
      </p:sp>
      <p:sp>
        <p:nvSpPr>
          <p:cNvPr id="147" name="Google Shape;147;p24"/>
          <p:cNvSpPr txBox="1"/>
          <p:nvPr/>
        </p:nvSpPr>
        <p:spPr>
          <a:xfrm>
            <a:off x="3455775" y="4586525"/>
            <a:ext cx="553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Scatterplot of absolute growth and time-at-large. Linear regressions are fit to estimate growth rate for each group.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5775" y="1170125"/>
            <a:ext cx="5441224" cy="3358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196150" y="60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Design and Goals</a:t>
            </a:r>
            <a:endParaRPr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196150" y="721413"/>
            <a:ext cx="466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Address 2015 ASMFC Stock Assessment research priorities.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“Examine stock connectivity between GOM and GBK”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“Update information on growth and maturity”</a:t>
            </a: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3188722" y="3938075"/>
            <a:ext cx="1702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Map of Old ASMFC stock boundary between GOM and GBK.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9525" y="143225"/>
            <a:ext cx="3999450" cy="445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 rotWithShape="1">
          <a:blip r:embed="rId4">
            <a:alphaModFix/>
          </a:blip>
          <a:srcRect b="0" l="13061" r="13930" t="0"/>
          <a:stretch/>
        </p:blipFill>
        <p:spPr>
          <a:xfrm>
            <a:off x="196150" y="2211675"/>
            <a:ext cx="2992574" cy="27731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5140750" y="4604100"/>
            <a:ext cx="365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Map of NOAA Lobster Conservation Management Areas.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6484300" y="1733550"/>
            <a:ext cx="395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</a:rPr>
              <a:t>6</a:t>
            </a:r>
            <a:endParaRPr sz="800">
              <a:solidFill>
                <a:srgbClr val="434343"/>
              </a:solidFill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 rotWithShape="1">
          <a:blip r:embed="rId5">
            <a:alphaModFix/>
          </a:blip>
          <a:srcRect b="0" l="11457" r="11023" t="0"/>
          <a:stretch/>
        </p:blipFill>
        <p:spPr>
          <a:xfrm>
            <a:off x="4969525" y="143225"/>
            <a:ext cx="3999449" cy="4499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98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Tagging</a:t>
            </a:r>
            <a:r>
              <a:rPr lang="en"/>
              <a:t> Effort 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1152475"/>
            <a:ext cx="4135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2015 - 2016 (Pilot Study), 2017 - 2020 (Full Tagging Study)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Tagging completed by 4 organizations.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MRAG Americas (Fishery Dependent)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 DMR (Fishery Dependent)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 DMR (Fishery Independent)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CFF (Fishery Independent, Dredge Sampling)</a:t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4548625" y="4451700"/>
            <a:ext cx="428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Map of release locations colored by tagging organization, study area geometry overlain.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 rotWithShape="1">
          <a:blip r:embed="rId3">
            <a:alphaModFix/>
          </a:blip>
          <a:srcRect b="0" l="13091" r="14581" t="0"/>
          <a:stretch/>
        </p:blipFill>
        <p:spPr>
          <a:xfrm>
            <a:off x="4391225" y="98700"/>
            <a:ext cx="4653946" cy="435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</a:t>
            </a:r>
            <a:r>
              <a:rPr lang="en"/>
              <a:t> Project </a:t>
            </a:r>
            <a:r>
              <a:rPr lang="en"/>
              <a:t>Topics</a:t>
            </a:r>
            <a:r>
              <a:rPr lang="en"/>
              <a:t> 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Seasonal cycles of depth migration.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1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Differing depth preference according to egg maturity.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3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Cohort-specific g</a:t>
            </a:r>
            <a:r>
              <a:rPr lang="en"/>
              <a:t>rowth rates of lobster at large.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5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Seasonal biases in recapture location.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5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AutoNum type="arabicPeriod"/>
            </a:pPr>
            <a:r>
              <a:rPr lang="en">
                <a:solidFill>
                  <a:schemeClr val="accent2"/>
                </a:solidFill>
              </a:rPr>
              <a:t>Exchange rates of lobsters between study areas.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220575" y="71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 Tag Exchange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152475"/>
            <a:ext cx="324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LMA 1 and LMA 3 GBK travel a shorter distance to recapture than LMA 3 GOM.</a:t>
            </a:r>
            <a:endParaRPr/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429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LMA 3 GOM lobsters have variable directional patterns.</a:t>
            </a:r>
            <a:endParaRPr/>
          </a:p>
        </p:txBody>
      </p:sp>
      <p:sp>
        <p:nvSpPr>
          <p:cNvPr id="95" name="Google Shape;95;p17"/>
          <p:cNvSpPr txBox="1"/>
          <p:nvPr/>
        </p:nvSpPr>
        <p:spPr>
          <a:xfrm>
            <a:off x="4554125" y="4527450"/>
            <a:ext cx="439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Map of lobster release and subsequent recaptures colored by </a:t>
            </a:r>
            <a:r>
              <a:rPr lang="en">
                <a:solidFill>
                  <a:schemeClr val="dk1"/>
                </a:solidFill>
              </a:rPr>
              <a:t>original</a:t>
            </a:r>
            <a:r>
              <a:rPr lang="en">
                <a:solidFill>
                  <a:schemeClr val="dk1"/>
                </a:solidFill>
              </a:rPr>
              <a:t> study area. Time at large ≤ 1 year.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 b="0" l="13340" r="14431" t="0"/>
          <a:stretch/>
        </p:blipFill>
        <p:spPr>
          <a:xfrm>
            <a:off x="4189750" y="71625"/>
            <a:ext cx="4805247" cy="449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Quantifying Tag Exchange </a:t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56875" y="1152475"/>
            <a:ext cx="3220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 lobsters recaptured ≤ 1 year at large: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LMA 1 and LMA 3 GBK </a:t>
            </a:r>
            <a:r>
              <a:rPr lang="en"/>
              <a:t>exhibit</a:t>
            </a:r>
            <a:r>
              <a:rPr lang="en"/>
              <a:t> regional fidelity.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LMA 3 GOM (fishery-dependent and independent) tagged lobsters show a higher level of exchange</a:t>
            </a:r>
            <a:r>
              <a:rPr lang="en"/>
              <a:t>.</a:t>
            </a:r>
            <a:endParaRPr/>
          </a:p>
        </p:txBody>
      </p:sp>
      <p:sp>
        <p:nvSpPr>
          <p:cNvPr id="103" name="Google Shape;103;p18"/>
          <p:cNvSpPr txBox="1"/>
          <p:nvPr/>
        </p:nvSpPr>
        <p:spPr>
          <a:xfrm>
            <a:off x="4228800" y="4264075"/>
            <a:ext cx="484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Proportional</a:t>
            </a:r>
            <a:r>
              <a:rPr lang="en">
                <a:solidFill>
                  <a:schemeClr val="dk1"/>
                </a:solidFill>
              </a:rPr>
              <a:t> bar chart comparing study area exchange between the three study areas and two protocol types.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0550" y="592175"/>
            <a:ext cx="5398925" cy="36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/>
          <p:nvPr/>
        </p:nvSpPr>
        <p:spPr>
          <a:xfrm>
            <a:off x="4092325" y="1047250"/>
            <a:ext cx="905400" cy="2804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7069950" y="1047225"/>
            <a:ext cx="905400" cy="2804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 Points</a:t>
            </a:r>
            <a:endParaRPr/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On an annual scale there is a low rate of direct exchange between </a:t>
            </a:r>
            <a:r>
              <a:rPr lang="en"/>
              <a:t>LMA 1 and LMA 3 GBK</a:t>
            </a:r>
            <a:r>
              <a:rPr lang="en"/>
              <a:t> lobsters.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LMA 3 GOM acts as a transitional region, interacting with both </a:t>
            </a:r>
            <a:r>
              <a:rPr lang="en"/>
              <a:t>LMA 1 </a:t>
            </a:r>
            <a:r>
              <a:rPr lang="en"/>
              <a:t>and LMA 3 GBK lobsters via exchange.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Fishery-dependent and independent protocols observe similar exchange rates.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listening!</a:t>
            </a:r>
            <a:endParaRPr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311700" y="3208725"/>
            <a:ext cx="8520600" cy="34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Acknowledgements: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This project was funded by NOAA but was made possible by fishermen who allowed research technicians to tag lobsters aboard their vessels, some over multi-day trips, and have continued to report recapture data to AOLA from the project’s inception through the present.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11700" y="3996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 </a:t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350" y="97800"/>
            <a:ext cx="3353301" cy="447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